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81" r:id="rId2"/>
    <p:sldId id="258" r:id="rId3"/>
    <p:sldId id="280" r:id="rId4"/>
    <p:sldId id="282" r:id="rId5"/>
    <p:sldId id="283" r:id="rId6"/>
    <p:sldId id="284" r:id="rId7"/>
    <p:sldId id="286" r:id="rId8"/>
    <p:sldId id="285" r:id="rId9"/>
    <p:sldId id="287" r:id="rId10"/>
    <p:sldId id="28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86973" autoAdjust="0"/>
  </p:normalViewPr>
  <p:slideViewPr>
    <p:cSldViewPr snapToGrid="0">
      <p:cViewPr varScale="1">
        <p:scale>
          <a:sx n="60" d="100"/>
          <a:sy n="60" d="100"/>
        </p:scale>
        <p:origin x="1288" y="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828"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829"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0F362-A761-429F-A518-95033F19C564}" type="datetimeFigureOut">
              <a:rPr lang="en-IN" smtClean="0"/>
              <a:pPr/>
              <a:t>07-04-2024</a:t>
            </a:fld>
            <a:endParaRPr lang="en-IN"/>
          </a:p>
        </p:txBody>
      </p:sp>
      <p:sp>
        <p:nvSpPr>
          <p:cNvPr id="1048830"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831"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32"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833"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E7B28E-05AE-4493-BB71-E6F58AA1D040}" type="slidenum">
              <a:rPr lang="en-IN" smtClean="0"/>
              <a:pPr/>
              <a:t>‹#›</a:t>
            </a:fld>
            <a:endParaRPr lang="en-IN"/>
          </a:p>
        </p:txBody>
      </p:sp>
    </p:spTree>
    <p:extLst>
      <p:ext uri="{BB962C8B-B14F-4D97-AF65-F5344CB8AC3E}">
        <p14:creationId xmlns:p14="http://schemas.microsoft.com/office/powerpoint/2010/main" val="38171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BAE7B28E-05AE-4493-BB71-E6F58AA1D040}" type="slidenum">
              <a:rPr lang="en-IN" smtClean="0"/>
              <a:pPr/>
              <a:t>6</a:t>
            </a:fld>
            <a:endParaRPr lang="en-IN"/>
          </a:p>
        </p:txBody>
      </p:sp>
    </p:spTree>
    <p:extLst>
      <p:ext uri="{BB962C8B-B14F-4D97-AF65-F5344CB8AC3E}">
        <p14:creationId xmlns:p14="http://schemas.microsoft.com/office/powerpoint/2010/main" val="3281299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237AE4-E0EB-4328-AF43-69D401D3C888}"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344065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492606416"/>
      </p:ext>
    </p:extLst>
  </p:cSld>
  <p:clrMapOvr>
    <a:masterClrMapping/>
  </p:clrMapOvr>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12066146"/>
      </p:ext>
    </p:extLst>
  </p:cSld>
  <p:clrMapOvr>
    <a:masterClrMapping/>
  </p:clrMapOvr>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803025828"/>
      </p:ext>
    </p:extLst>
  </p:cSld>
  <p:clrMapOvr>
    <a:masterClrMapping/>
  </p:clrMapOvr>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51535023"/>
      </p:ext>
    </p:extLst>
  </p:cSld>
  <p:clrMapOvr>
    <a:masterClrMapping/>
  </p:clrMapOvr>
  <p:hf sldNum="0"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015061659"/>
      </p:ext>
    </p:extLst>
  </p:cSld>
  <p:clrMapOvr>
    <a:masterClrMapping/>
  </p:clrMapOvr>
  <p:hf sldNum="0"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DA610AA-FA7E-49F8-B00C-57292CD2DBBA}"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5881052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BF55A2-E625-46B3-8FE2-80F3445F0A51}"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705197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4CFC-3B2C-44D7-8B8B-08A72C136A16}"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466472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BF8727-16FA-41E7-8EA1-39AA40D363EC}"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357504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6DD81B-B90B-4FA8-91A9-DF30CB6010B0}"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187377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72C880-E5E2-4E57-B48F-76CD5D972AA2}" type="datetime1">
              <a:rPr lang="en-IN" smtClean="0"/>
              <a:pPr/>
              <a:t>07-04-2024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9522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C7228E-4DD3-4D08-892E-FF0C1CA15D86}" type="datetime1">
              <a:rPr lang="en-IN" smtClean="0"/>
              <a:pPr/>
              <a:t>07-04-2024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676909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7D015D-2719-4763-8E10-47285FB65E83}" type="datetime1">
              <a:rPr lang="en-IN" smtClean="0"/>
              <a:pPr/>
              <a:t>07-04-2024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278507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CEAD9A-0F0C-4633-90D4-342EE9E836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48318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5EA202-E659-4DDF-A807-0AC805D63DCA}"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63673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B13CDA5-D545-4675-A882-5DC73767E80D}" type="datetime1">
              <a:rPr lang="en-IN" smtClean="0"/>
              <a:pPr/>
              <a:t>07-04-2024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8B05176-A6D8-4956-B1CD-0AF285E2570E}" type="slidenum">
              <a:rPr lang="en-IN" smtClean="0"/>
              <a:pPr/>
              <a:t>‹#›</a:t>
            </a:fld>
            <a:endParaRPr lang="en-IN"/>
          </a:p>
        </p:txBody>
      </p:sp>
    </p:spTree>
    <p:extLst>
      <p:ext uri="{BB962C8B-B14F-4D97-AF65-F5344CB8AC3E}">
        <p14:creationId xmlns:p14="http://schemas.microsoft.com/office/powerpoint/2010/main" val="22114394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www.tensorflow.org/api_docs/python/tf/keras/applications/VGG16" TargetMode="External"/><Relationship Id="rId2" Type="http://schemas.openxmlformats.org/officeDocument/2006/relationships/hyperlink" Target="https://www.kaggle.com/datasets/adityajn105/flickr8k" TargetMode="Externa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ieeexplore.ieee.org/document/7298935" TargetMode="External"/><Relationship Id="rId4" Type="http://schemas.openxmlformats.org/officeDocument/2006/relationships/hyperlink" Target="https://www.tensorflow.org/api_docs/python/tf/keras/layers/LST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Suhaas-Suran/Image-Captionin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A22348-0D2E-5043-C9B4-21B8D3C32DC3}"/>
              </a:ext>
            </a:extLst>
          </p:cNvPr>
          <p:cNvSpPr>
            <a:spLocks noGrp="1"/>
          </p:cNvSpPr>
          <p:nvPr>
            <p:ph type="dt" sz="half" idx="10"/>
          </p:nvPr>
        </p:nvSpPr>
        <p:spPr/>
        <p:txBody>
          <a:bodyPr/>
          <a:lstStyle/>
          <a:p>
            <a:fld id="{357D015D-2719-4763-8E10-47285FB65E83}" type="datetime1">
              <a:rPr lang="en-IN" smtClean="0"/>
              <a:pPr/>
              <a:t>07-04-2024</a:t>
            </a:fld>
            <a:endParaRPr lang="en-IN" dirty="0"/>
          </a:p>
        </p:txBody>
      </p:sp>
      <p:pic>
        <p:nvPicPr>
          <p:cNvPr id="4" name="Picture 3" descr="A close up of a document&#10;&#10;Description automatically generated">
            <a:extLst>
              <a:ext uri="{FF2B5EF4-FFF2-40B4-BE49-F238E27FC236}">
                <a16:creationId xmlns:a16="http://schemas.microsoft.com/office/drawing/2014/main" id="{ECE660F4-6781-DB66-E8F3-003FB52A3A5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27336" y="72503"/>
            <a:ext cx="9600881" cy="1112516"/>
          </a:xfrm>
          <a:prstGeom prst="rect">
            <a:avLst/>
          </a:prstGeom>
          <a:noFill/>
          <a:ln>
            <a:noFill/>
          </a:ln>
        </p:spPr>
      </p:pic>
      <p:sp>
        <p:nvSpPr>
          <p:cNvPr id="6" name="TextBox 5">
            <a:extLst>
              <a:ext uri="{FF2B5EF4-FFF2-40B4-BE49-F238E27FC236}">
                <a16:creationId xmlns:a16="http://schemas.microsoft.com/office/drawing/2014/main" id="{BFF92390-3B80-1FF0-3890-3645A715E494}"/>
              </a:ext>
            </a:extLst>
          </p:cNvPr>
          <p:cNvSpPr txBox="1"/>
          <p:nvPr/>
        </p:nvSpPr>
        <p:spPr>
          <a:xfrm>
            <a:off x="1504258" y="1356647"/>
            <a:ext cx="9600880" cy="504625"/>
          </a:xfrm>
          <a:prstGeom prst="rect">
            <a:avLst/>
          </a:prstGeom>
          <a:noFill/>
        </p:spPr>
        <p:txBody>
          <a:bodyPr wrap="square">
            <a:spAutoFit/>
          </a:bodyPr>
          <a:lstStyle/>
          <a:p>
            <a:pPr algn="ctr">
              <a:lnSpc>
                <a:spcPct val="150000"/>
              </a:lnSpc>
              <a:spcAft>
                <a:spcPts val="800"/>
              </a:spcAft>
            </a:pPr>
            <a:r>
              <a:rPr lang="en-IN" sz="2000" b="1" kern="100" dirty="0">
                <a:effectLst/>
                <a:latin typeface="Times New Roman" panose="02020603050405020304" pitchFamily="18" charset="0"/>
                <a:ea typeface="Calibri" panose="020F0502020204030204" pitchFamily="34" charset="0"/>
                <a:cs typeface="Times New Roman" panose="02020603050405020304" pitchFamily="18" charset="0"/>
              </a:rPr>
              <a:t>DEPARTMENT OF ARTIFICIAL INTELLIGENCE AND DATA SCIENCE</a:t>
            </a:r>
            <a:endParaRPr lang="en-IN" sz="20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060F01BB-73DE-589D-32E0-DA86AC84F9E5}"/>
              </a:ext>
            </a:extLst>
          </p:cNvPr>
          <p:cNvSpPr txBox="1"/>
          <p:nvPr/>
        </p:nvSpPr>
        <p:spPr>
          <a:xfrm>
            <a:off x="3241962" y="2169248"/>
            <a:ext cx="7119649" cy="687368"/>
          </a:xfrm>
          <a:prstGeom prst="rect">
            <a:avLst/>
          </a:prstGeom>
          <a:noFill/>
        </p:spPr>
        <p:txBody>
          <a:bodyPr wrap="square">
            <a:spAutoFit/>
          </a:bodyPr>
          <a:lstStyle/>
          <a:p>
            <a:pPr marL="1052195" marR="5080" indent="-1040130" algn="ctr">
              <a:lnSpc>
                <a:spcPct val="80000"/>
              </a:lnSpc>
              <a:spcBef>
                <a:spcPts val="760"/>
              </a:spcBef>
            </a:pPr>
            <a:r>
              <a:rPr lang="en-US" sz="2000" b="1" spc="5" dirty="0">
                <a:solidFill>
                  <a:srgbClr val="FF0000"/>
                </a:solidFill>
                <a:latin typeface="Times New Roman"/>
                <a:cs typeface="Times New Roman"/>
              </a:rPr>
              <a:t>Artificial Neural Networks and Deep Learning: 21ADG64</a:t>
            </a:r>
          </a:p>
          <a:p>
            <a:pPr marL="1052195" marR="5080" indent="-1040130" algn="ctr">
              <a:lnSpc>
                <a:spcPct val="80000"/>
              </a:lnSpc>
              <a:spcBef>
                <a:spcPts val="760"/>
              </a:spcBef>
            </a:pPr>
            <a:r>
              <a:rPr lang="en-US" sz="2000" b="1" spc="5" dirty="0">
                <a:solidFill>
                  <a:srgbClr val="FF0000"/>
                </a:solidFill>
                <a:latin typeface="Times New Roman"/>
                <a:cs typeface="Times New Roman"/>
              </a:rPr>
              <a:t>LA1 - Seminar </a:t>
            </a:r>
            <a:endParaRPr lang="en-US" sz="2000" dirty="0">
              <a:solidFill>
                <a:srgbClr val="FF0000"/>
              </a:solidFill>
              <a:latin typeface="Times New Roman"/>
              <a:cs typeface="Times New Roman"/>
            </a:endParaRPr>
          </a:p>
        </p:txBody>
      </p:sp>
      <p:sp>
        <p:nvSpPr>
          <p:cNvPr id="10" name="TextBox 9">
            <a:extLst>
              <a:ext uri="{FF2B5EF4-FFF2-40B4-BE49-F238E27FC236}">
                <a16:creationId xmlns:a16="http://schemas.microsoft.com/office/drawing/2014/main" id="{85702FBC-980D-320D-6F0A-680362F85E07}"/>
              </a:ext>
            </a:extLst>
          </p:cNvPr>
          <p:cNvSpPr txBox="1"/>
          <p:nvPr/>
        </p:nvSpPr>
        <p:spPr>
          <a:xfrm>
            <a:off x="4621767" y="3148021"/>
            <a:ext cx="3495538" cy="369332"/>
          </a:xfrm>
          <a:prstGeom prst="rect">
            <a:avLst/>
          </a:prstGeom>
          <a:noFill/>
        </p:spPr>
        <p:txBody>
          <a:bodyPr wrap="square">
            <a:spAutoFit/>
          </a:bodyPr>
          <a:lstStyle/>
          <a:p>
            <a:pPr algn="ctr"/>
            <a:r>
              <a:rPr lang="en-US" sz="1800" b="1" dirty="0" smtClean="0">
                <a:solidFill>
                  <a:schemeClr val="dk1"/>
                </a:solidFill>
              </a:rPr>
              <a:t>“</a:t>
            </a:r>
            <a:r>
              <a:rPr lang="en-US" b="1" dirty="0" smtClean="0">
                <a:solidFill>
                  <a:schemeClr val="dk1"/>
                </a:solidFill>
              </a:rPr>
              <a:t>Image Captioning</a:t>
            </a:r>
            <a:r>
              <a:rPr lang="en-US" sz="1800" b="1" dirty="0" smtClean="0">
                <a:solidFill>
                  <a:schemeClr val="dk1"/>
                </a:solidFill>
              </a:rPr>
              <a:t>”</a:t>
            </a:r>
            <a:endParaRPr lang="en-IN" dirty="0"/>
          </a:p>
        </p:txBody>
      </p:sp>
      <p:sp>
        <p:nvSpPr>
          <p:cNvPr id="14" name="TextBox 13">
            <a:extLst>
              <a:ext uri="{FF2B5EF4-FFF2-40B4-BE49-F238E27FC236}">
                <a16:creationId xmlns:a16="http://schemas.microsoft.com/office/drawing/2014/main" id="{90C8DD4E-DF07-E20F-4439-753A7008841F}"/>
              </a:ext>
            </a:extLst>
          </p:cNvPr>
          <p:cNvSpPr txBox="1"/>
          <p:nvPr/>
        </p:nvSpPr>
        <p:spPr>
          <a:xfrm>
            <a:off x="4997936" y="3860436"/>
            <a:ext cx="2743200" cy="1087477"/>
          </a:xfrm>
          <a:prstGeom prst="rect">
            <a:avLst/>
          </a:prstGeom>
          <a:noFill/>
        </p:spPr>
        <p:txBody>
          <a:bodyPr wrap="square">
            <a:spAutoFit/>
          </a:bodyPr>
          <a:lstStyle/>
          <a:p>
            <a:pPr marL="12700" algn="ctr">
              <a:lnSpc>
                <a:spcPct val="150000"/>
              </a:lnSpc>
              <a:spcBef>
                <a:spcPts val="100"/>
              </a:spcBef>
            </a:pPr>
            <a:r>
              <a:rPr lang="en-US" b="1" spc="-15" dirty="0" smtClean="0">
                <a:solidFill>
                  <a:srgbClr val="002060"/>
                </a:solidFill>
                <a:latin typeface="Times New Roman" pitchFamily="18" charset="0"/>
                <a:cs typeface="Times New Roman" pitchFamily="18" charset="0"/>
              </a:rPr>
              <a:t>Presented </a:t>
            </a:r>
            <a:r>
              <a:rPr lang="en-US" b="1" spc="-15" dirty="0">
                <a:solidFill>
                  <a:srgbClr val="002060"/>
                </a:solidFill>
                <a:latin typeface="Times New Roman" pitchFamily="18" charset="0"/>
                <a:cs typeface="Times New Roman" pitchFamily="18" charset="0"/>
              </a:rPr>
              <a:t>By</a:t>
            </a:r>
          </a:p>
          <a:p>
            <a:pPr marL="12700" algn="ctr">
              <a:spcBef>
                <a:spcPts val="100"/>
              </a:spcBef>
            </a:pPr>
            <a:r>
              <a:rPr lang="en-US" sz="1800" dirty="0" smtClean="0">
                <a:latin typeface="Times New Roman" pitchFamily="18" charset="0"/>
                <a:cs typeface="Times New Roman" pitchFamily="18" charset="0"/>
              </a:rPr>
              <a:t>N </a:t>
            </a:r>
            <a:r>
              <a:rPr lang="en-US" sz="1800" dirty="0" err="1" smtClean="0">
                <a:latin typeface="Times New Roman" pitchFamily="18" charset="0"/>
                <a:cs typeface="Times New Roman" pitchFamily="18" charset="0"/>
              </a:rPr>
              <a:t>Suhaas</a:t>
            </a:r>
            <a:r>
              <a:rPr lang="en-US" sz="1800" dirty="0" smtClean="0">
                <a:latin typeface="Times New Roman" pitchFamily="18" charset="0"/>
                <a:cs typeface="Times New Roman" pitchFamily="18" charset="0"/>
              </a:rPr>
              <a:t> </a:t>
            </a:r>
            <a:r>
              <a:rPr lang="en-US" sz="1800" dirty="0" err="1" smtClean="0">
                <a:latin typeface="Times New Roman" pitchFamily="18" charset="0"/>
                <a:cs typeface="Times New Roman" pitchFamily="18" charset="0"/>
              </a:rPr>
              <a:t>Suran</a:t>
            </a:r>
            <a:endParaRPr lang="en-US" sz="1800" dirty="0">
              <a:latin typeface="Times New Roman" pitchFamily="18" charset="0"/>
              <a:cs typeface="Times New Roman" pitchFamily="18" charset="0"/>
            </a:endParaRPr>
          </a:p>
          <a:p>
            <a:pPr marL="12700" algn="ctr">
              <a:spcBef>
                <a:spcPts val="100"/>
              </a:spcBef>
            </a:pPr>
            <a:r>
              <a:rPr lang="en-US" sz="1800" dirty="0" smtClean="0">
                <a:latin typeface="Times New Roman" pitchFamily="18" charset="0"/>
                <a:cs typeface="Times New Roman" pitchFamily="18" charset="0"/>
              </a:rPr>
              <a:t>[</a:t>
            </a:r>
            <a:r>
              <a:rPr lang="en-US" dirty="0" smtClean="0">
                <a:latin typeface="Times New Roman" pitchFamily="18" charset="0"/>
                <a:cs typeface="Times New Roman" pitchFamily="18" charset="0"/>
              </a:rPr>
              <a:t>1NT21AD034</a:t>
            </a:r>
            <a:r>
              <a:rPr lang="en-US" sz="1800" dirty="0" smtClean="0">
                <a:latin typeface="Times New Roman" pitchFamily="18" charset="0"/>
                <a:cs typeface="Times New Roman" pitchFamily="18" charset="0"/>
              </a:rPr>
              <a:t>]</a:t>
            </a:r>
            <a:endParaRPr lang="en-US" sz="1800" dirty="0">
              <a:latin typeface="Times New Roman" pitchFamily="18" charset="0"/>
              <a:cs typeface="Times New Roman" pitchFamily="18" charset="0"/>
            </a:endParaRPr>
          </a:p>
        </p:txBody>
      </p:sp>
      <p:sp>
        <p:nvSpPr>
          <p:cNvPr id="16" name="TextBox 15">
            <a:extLst>
              <a:ext uri="{FF2B5EF4-FFF2-40B4-BE49-F238E27FC236}">
                <a16:creationId xmlns:a16="http://schemas.microsoft.com/office/drawing/2014/main" id="{5503E9DA-CFCD-1FF0-4E68-A332FF4591C6}"/>
              </a:ext>
            </a:extLst>
          </p:cNvPr>
          <p:cNvSpPr txBox="1"/>
          <p:nvPr/>
        </p:nvSpPr>
        <p:spPr>
          <a:xfrm>
            <a:off x="3321536" y="5290996"/>
            <a:ext cx="6096000" cy="873572"/>
          </a:xfrm>
          <a:prstGeom prst="rect">
            <a:avLst/>
          </a:prstGeom>
          <a:noFill/>
        </p:spPr>
        <p:txBody>
          <a:bodyPr wrap="square">
            <a:spAutoFit/>
          </a:bodyPr>
          <a:lstStyle/>
          <a:p>
            <a:pPr marL="12700" algn="ctr">
              <a:lnSpc>
                <a:spcPct val="150000"/>
              </a:lnSpc>
              <a:spcBef>
                <a:spcPts val="100"/>
              </a:spcBef>
            </a:pPr>
            <a:r>
              <a:rPr lang="en-US" b="1" spc="-5" dirty="0">
                <a:solidFill>
                  <a:srgbClr val="002060"/>
                </a:solidFill>
                <a:latin typeface="Times New Roman" pitchFamily="18" charset="0"/>
                <a:cs typeface="Times New Roman" pitchFamily="18" charset="0"/>
              </a:rPr>
              <a:t>Name of the Course Instructor</a:t>
            </a:r>
            <a:r>
              <a:rPr lang="en-US" spc="-5" dirty="0">
                <a:solidFill>
                  <a:schemeClr val="accent3">
                    <a:lumMod val="50000"/>
                  </a:schemeClr>
                </a:solidFill>
                <a:latin typeface="Times New Roman" pitchFamily="18" charset="0"/>
                <a:cs typeface="Times New Roman" pitchFamily="18" charset="0"/>
              </a:rPr>
              <a:t/>
            </a:r>
            <a:br>
              <a:rPr lang="en-US" spc="-5" dirty="0">
                <a:solidFill>
                  <a:schemeClr val="accent3">
                    <a:lumMod val="50000"/>
                  </a:schemeClr>
                </a:solidFill>
                <a:latin typeface="Times New Roman" pitchFamily="18" charset="0"/>
                <a:cs typeface="Times New Roman" pitchFamily="18" charset="0"/>
              </a:rPr>
            </a:br>
            <a:r>
              <a:rPr lang="en-US" dirty="0">
                <a:solidFill>
                  <a:schemeClr val="dk1"/>
                </a:solidFill>
                <a:latin typeface="Times New Roman" pitchFamily="18" charset="0"/>
                <a:ea typeface="Times New Roman"/>
                <a:cs typeface="Times New Roman" pitchFamily="18" charset="0"/>
                <a:sym typeface="Times New Roman"/>
              </a:rPr>
              <a:t>Dr Meenakshi</a:t>
            </a:r>
            <a:endParaRPr lang="en-US" dirty="0">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36867703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smtClean="0">
                <a:solidFill>
                  <a:schemeClr val="tx1"/>
                </a:solidFill>
                <a:latin typeface="+mj-lt"/>
                <a:cs typeface="Times New Roman" pitchFamily="18" charset="0"/>
              </a:rPr>
              <a:t>REFERENCES</a:t>
            </a: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a:xfrm>
            <a:off x="2631742" y="1857153"/>
            <a:ext cx="8915400" cy="3777622"/>
          </a:xfrm>
        </p:spPr>
        <p:txBody>
          <a:bodyPr/>
          <a:lstStyle/>
          <a:p>
            <a:r>
              <a:rPr lang="sv-SE" dirty="0"/>
              <a:t>Flickr8k Dataset: </a:t>
            </a:r>
            <a:endParaRPr lang="sv-SE" dirty="0" smtClean="0"/>
          </a:p>
          <a:p>
            <a:pPr marL="0" indent="0">
              <a:buNone/>
            </a:pPr>
            <a:r>
              <a:rPr lang="sv-SE" dirty="0"/>
              <a:t>     </a:t>
            </a:r>
            <a:r>
              <a:rPr lang="sv-SE" dirty="0">
                <a:hlinkClick r:id="rId2"/>
              </a:rPr>
              <a:t>https://</a:t>
            </a:r>
            <a:r>
              <a:rPr lang="sv-SE" dirty="0" smtClean="0">
                <a:hlinkClick r:id="rId2"/>
              </a:rPr>
              <a:t>www.kaggle.com/datasets/adityajn105/flickr8k</a:t>
            </a:r>
            <a:endParaRPr lang="sv-SE" dirty="0" smtClean="0"/>
          </a:p>
          <a:p>
            <a:r>
              <a:rPr lang="sv-SE" dirty="0" smtClean="0"/>
              <a:t>VGG16 </a:t>
            </a:r>
            <a:r>
              <a:rPr lang="sv-SE" dirty="0"/>
              <a:t>Model: </a:t>
            </a:r>
            <a:r>
              <a:rPr lang="sv-SE" dirty="0">
                <a:hlinkClick r:id="rId3"/>
              </a:rPr>
              <a:t>https://</a:t>
            </a:r>
            <a:r>
              <a:rPr lang="sv-SE" dirty="0" smtClean="0">
                <a:hlinkClick r:id="rId3"/>
              </a:rPr>
              <a:t>www.tensorflow.org/api_docs/python/tf/keras/applications/VGG16</a:t>
            </a:r>
            <a:endParaRPr lang="sv-SE" dirty="0" smtClean="0"/>
          </a:p>
          <a:p>
            <a:r>
              <a:rPr lang="sv-SE" dirty="0" smtClean="0"/>
              <a:t>LSTM </a:t>
            </a:r>
            <a:r>
              <a:rPr lang="sv-SE" dirty="0"/>
              <a:t>Model: </a:t>
            </a:r>
            <a:r>
              <a:rPr lang="sv-SE" dirty="0">
                <a:hlinkClick r:id="rId4"/>
              </a:rPr>
              <a:t>https://</a:t>
            </a:r>
            <a:r>
              <a:rPr lang="sv-SE" dirty="0" smtClean="0">
                <a:hlinkClick r:id="rId4"/>
              </a:rPr>
              <a:t>www.tensorflow.org/api_docs/python/tf/keras/layers/LSTM</a:t>
            </a:r>
            <a:endParaRPr lang="sv-SE" dirty="0" smtClean="0"/>
          </a:p>
          <a:p>
            <a:r>
              <a:rPr lang="en-IN" dirty="0"/>
              <a:t>Show and Tell: A </a:t>
            </a:r>
            <a:r>
              <a:rPr lang="en-IN" dirty="0" smtClean="0"/>
              <a:t>Neural </a:t>
            </a:r>
            <a:r>
              <a:rPr lang="en-IN" dirty="0"/>
              <a:t>Image Caption </a:t>
            </a:r>
            <a:r>
              <a:rPr lang="en-IN" dirty="0" smtClean="0"/>
              <a:t>Generator</a:t>
            </a:r>
          </a:p>
          <a:p>
            <a:pPr marL="0" indent="0">
              <a:buNone/>
            </a:pPr>
            <a:r>
              <a:rPr lang="sv-SE" dirty="0" smtClean="0"/>
              <a:t>      </a:t>
            </a:r>
            <a:r>
              <a:rPr lang="sv-SE" dirty="0" smtClean="0">
                <a:hlinkClick r:id="rId5"/>
              </a:rPr>
              <a:t>https</a:t>
            </a:r>
            <a:r>
              <a:rPr lang="sv-SE" dirty="0">
                <a:hlinkClick r:id="rId5"/>
              </a:rPr>
              <a:t>://</a:t>
            </a:r>
            <a:r>
              <a:rPr lang="sv-SE" dirty="0" smtClean="0">
                <a:hlinkClick r:id="rId5"/>
              </a:rPr>
              <a:t>ieeexplore.ieee.org/document/7298935</a:t>
            </a:r>
            <a:endParaRPr lang="sv-SE" dirty="0" smtClean="0"/>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32480818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3" name="Title 3"/>
          <p:cNvSpPr>
            <a:spLocks noGrp="1"/>
          </p:cNvSpPr>
          <p:nvPr>
            <p:ph type="title"/>
          </p:nvPr>
        </p:nvSpPr>
        <p:spPr>
          <a:xfrm>
            <a:off x="1897707" y="582516"/>
            <a:ext cx="9076281" cy="654032"/>
          </a:xfrm>
          <a:solidFill>
            <a:schemeClr val="tx2">
              <a:lumMod val="20000"/>
              <a:lumOff val="80000"/>
            </a:schemeClr>
          </a:solidFill>
        </p:spPr>
        <p:style>
          <a:lnRef idx="0">
            <a:schemeClr val="accent2"/>
          </a:lnRef>
          <a:fillRef idx="3">
            <a:schemeClr val="accent2"/>
          </a:fillRef>
          <a:effectRef idx="3">
            <a:schemeClr val="accent2"/>
          </a:effectRef>
          <a:fontRef idx="minor">
            <a:schemeClr val="lt1"/>
          </a:fontRef>
        </p:style>
        <p:txBody>
          <a:bodyPr>
            <a:noAutofit/>
          </a:bodyPr>
          <a:lstStyle/>
          <a:p>
            <a:pPr algn="ctr"/>
            <a:r>
              <a:rPr lang="en-IN" dirty="0">
                <a:solidFill>
                  <a:schemeClr val="tx1"/>
                </a:solidFill>
              </a:rPr>
              <a:t>CONTENTS</a:t>
            </a:r>
          </a:p>
        </p:txBody>
      </p:sp>
      <p:sp>
        <p:nvSpPr>
          <p:cNvPr id="8" name="Content Placeholder 2"/>
          <p:cNvSpPr>
            <a:spLocks noGrp="1"/>
          </p:cNvSpPr>
          <p:nvPr>
            <p:ph idx="1"/>
          </p:nvPr>
        </p:nvSpPr>
        <p:spPr/>
        <p:txBody>
          <a:bodyPr>
            <a:normAutofit/>
          </a:bodyPr>
          <a:lstStyle/>
          <a:p>
            <a:pPr algn="l">
              <a:buFont typeface="+mj-lt"/>
              <a:buAutoNum type="arabicPeriod"/>
            </a:pPr>
            <a:r>
              <a:rPr lang="en-US" sz="2400" b="0" i="0" dirty="0">
                <a:solidFill>
                  <a:srgbClr val="0D0D0D"/>
                </a:solidFill>
                <a:effectLst/>
                <a:latin typeface="Söhne"/>
              </a:rPr>
              <a:t>Introduction and Motivation</a:t>
            </a:r>
          </a:p>
          <a:p>
            <a:pPr algn="l">
              <a:buFont typeface="+mj-lt"/>
              <a:buAutoNum type="arabicPeriod"/>
            </a:pPr>
            <a:r>
              <a:rPr lang="en-US" sz="2400" b="0" i="0" dirty="0">
                <a:solidFill>
                  <a:srgbClr val="0D0D0D"/>
                </a:solidFill>
                <a:effectLst/>
                <a:latin typeface="Söhne"/>
              </a:rPr>
              <a:t>Methodology and Approach</a:t>
            </a:r>
          </a:p>
          <a:p>
            <a:pPr algn="l">
              <a:buFont typeface="+mj-lt"/>
              <a:buAutoNum type="arabicPeriod"/>
            </a:pPr>
            <a:r>
              <a:rPr lang="en-US" sz="2400" b="0" i="0" dirty="0">
                <a:solidFill>
                  <a:srgbClr val="0D0D0D"/>
                </a:solidFill>
                <a:effectLst/>
                <a:latin typeface="Söhne"/>
              </a:rPr>
              <a:t>Results and Analysis</a:t>
            </a:r>
          </a:p>
          <a:p>
            <a:pPr algn="l">
              <a:buFont typeface="+mj-lt"/>
              <a:buAutoNum type="arabicPeriod"/>
            </a:pPr>
            <a:r>
              <a:rPr lang="en-US" sz="2400" b="0" i="0" dirty="0">
                <a:solidFill>
                  <a:srgbClr val="0D0D0D"/>
                </a:solidFill>
                <a:effectLst/>
                <a:latin typeface="Söhne"/>
              </a:rPr>
              <a:t>Conclusion and Future Recommendations</a:t>
            </a:r>
          </a:p>
          <a:p>
            <a:pPr algn="l">
              <a:buFont typeface="+mj-lt"/>
              <a:buAutoNum type="arabicPeriod"/>
            </a:pPr>
            <a:r>
              <a:rPr lang="en-US" sz="2400" dirty="0">
                <a:solidFill>
                  <a:srgbClr val="0D0D0D"/>
                </a:solidFill>
                <a:latin typeface="Söhne"/>
              </a:rPr>
              <a:t>Demo video of code</a:t>
            </a:r>
          </a:p>
          <a:p>
            <a:pPr algn="l">
              <a:buFont typeface="+mj-lt"/>
              <a:buAutoNum type="arabicPeriod"/>
            </a:pPr>
            <a:r>
              <a:rPr lang="en-US" sz="2400" b="0" i="0" dirty="0" err="1">
                <a:solidFill>
                  <a:srgbClr val="0D0D0D"/>
                </a:solidFill>
                <a:effectLst/>
                <a:latin typeface="Söhne"/>
              </a:rPr>
              <a:t>Github</a:t>
            </a:r>
            <a:r>
              <a:rPr lang="en-US" sz="2400" b="0" i="0" dirty="0">
                <a:solidFill>
                  <a:srgbClr val="0D0D0D"/>
                </a:solidFill>
                <a:effectLst/>
                <a:latin typeface="Söhne"/>
              </a:rPr>
              <a:t> link of PPT and Code</a:t>
            </a:r>
          </a:p>
          <a:p>
            <a:pPr algn="l">
              <a:buFont typeface="+mj-lt"/>
              <a:buAutoNum type="arabicPeriod"/>
            </a:pPr>
            <a:r>
              <a:rPr lang="en-US" sz="2400" dirty="0">
                <a:solidFill>
                  <a:srgbClr val="0D0D0D"/>
                </a:solidFill>
                <a:latin typeface="Söhne"/>
              </a:rPr>
              <a:t>References </a:t>
            </a:r>
            <a:endParaRPr lang="en-US" sz="2400" b="0" i="0" dirty="0">
              <a:solidFill>
                <a:srgbClr val="0D0D0D"/>
              </a:solidFill>
              <a:effectLst/>
              <a:latin typeface="Söhne"/>
            </a:endParaRPr>
          </a:p>
        </p:txBody>
      </p:sp>
      <p:pic>
        <p:nvPicPr>
          <p:cNvPr id="2" name="Picture 1" descr="A blue and white logo&#10;&#10;Description automatically generated">
            <a:extLst>
              <a:ext uri="{FF2B5EF4-FFF2-40B4-BE49-F238E27FC236}">
                <a16:creationId xmlns:a16="http://schemas.microsoft.com/office/drawing/2014/main" id="{5C59E28A-6D7B-A288-4950-971820AD0A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6364" y="582516"/>
            <a:ext cx="1551343" cy="654032"/>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smtClean="0">
                <a:solidFill>
                  <a:schemeClr val="tx1"/>
                </a:solidFill>
                <a:latin typeface="+mj-lt"/>
                <a:cs typeface="Times New Roman" pitchFamily="18" charset="0"/>
              </a:rPr>
              <a:t>INTRODUCTION AND MOTIVATION</a:t>
            </a: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a:xfrm>
            <a:off x="2631742" y="1857153"/>
            <a:ext cx="8915400" cy="3777622"/>
          </a:xfrm>
        </p:spPr>
        <p:txBody>
          <a:bodyPr/>
          <a:lstStyle/>
          <a:p>
            <a:r>
              <a:rPr lang="en-IN" b="1" dirty="0" smtClean="0"/>
              <a:t>Image </a:t>
            </a:r>
            <a:r>
              <a:rPr lang="en-IN" b="1" dirty="0"/>
              <a:t>captioning</a:t>
            </a:r>
            <a:r>
              <a:rPr lang="en-IN" dirty="0"/>
              <a:t> is the process of automatically generating textual descriptions or captions for images using machine learning and deep learning </a:t>
            </a:r>
            <a:r>
              <a:rPr lang="en-IN" dirty="0" smtClean="0"/>
              <a:t>techniques.</a:t>
            </a:r>
          </a:p>
          <a:p>
            <a:r>
              <a:rPr lang="en-IN" dirty="0"/>
              <a:t>Typically, features are extracted from the image using computer vision models like Convolutional Neural Networks (CNNs), while natural language processing models like Recurrent Neural Networks (RNNs) or Transformers are used to generate the caption. </a:t>
            </a:r>
            <a:endParaRPr lang="en-IN" dirty="0" smtClean="0"/>
          </a:p>
          <a:p>
            <a:r>
              <a:rPr lang="en-IN" dirty="0" smtClean="0"/>
              <a:t>The </a:t>
            </a:r>
            <a:r>
              <a:rPr lang="en-IN" dirty="0"/>
              <a:t>objective is to help computers understand and describe images in a way similar to how humans perceive visual information. Our project aims to develop a system that can automatically produce descriptive captions for images</a:t>
            </a:r>
            <a:r>
              <a:rPr lang="en-IN" dirty="0" smtClean="0"/>
              <a:t>.</a:t>
            </a:r>
            <a:endParaRPr lang="en-US" dirty="0"/>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10812472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smtClean="0">
                <a:solidFill>
                  <a:schemeClr val="tx1"/>
                </a:solidFill>
                <a:latin typeface="+mj-lt"/>
                <a:cs typeface="Times New Roman" pitchFamily="18" charset="0"/>
              </a:rPr>
              <a:t>METHODOLOGY AND APPROACH</a:t>
            </a: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a:xfrm>
            <a:off x="6278711" y="1683420"/>
            <a:ext cx="5789244" cy="4719118"/>
          </a:xfrm>
        </p:spPr>
        <p:txBody>
          <a:bodyPr>
            <a:normAutofit fontScale="92500" lnSpcReduction="10000"/>
          </a:bodyPr>
          <a:lstStyle/>
          <a:p>
            <a:pPr>
              <a:buFont typeface="+mj-lt"/>
              <a:buAutoNum type="arabicPeriod"/>
            </a:pPr>
            <a:r>
              <a:rPr lang="en-IN" dirty="0"/>
              <a:t>Loading and </a:t>
            </a:r>
            <a:r>
              <a:rPr lang="en-IN" dirty="0" smtClean="0"/>
              <a:t>pre-processing </a:t>
            </a:r>
            <a:r>
              <a:rPr lang="en-IN" dirty="0"/>
              <a:t>the Flickr8k dataset, which includes images and corresponding captions.</a:t>
            </a:r>
          </a:p>
          <a:p>
            <a:pPr>
              <a:buFont typeface="+mj-lt"/>
              <a:buAutoNum type="arabicPeriod"/>
            </a:pPr>
            <a:r>
              <a:rPr lang="en-IN" dirty="0"/>
              <a:t>Using a pre-trained VGG16 model to extract features from images. The model is restructured to remove the final classification layer, leaving a feature extraction model.</a:t>
            </a:r>
          </a:p>
          <a:p>
            <a:pPr>
              <a:buFont typeface="+mj-lt"/>
              <a:buAutoNum type="arabicPeriod"/>
            </a:pPr>
            <a:r>
              <a:rPr lang="en-IN" dirty="0"/>
              <a:t>Processing captions by cleaning text and adding start and end tokens to mark the beginning and end of each caption.</a:t>
            </a:r>
          </a:p>
          <a:p>
            <a:pPr>
              <a:buFont typeface="+mj-lt"/>
              <a:buAutoNum type="arabicPeriod"/>
            </a:pPr>
            <a:r>
              <a:rPr lang="en-IN" dirty="0"/>
              <a:t>Tokenizing captions to convert words into numerical tokens for model input.</a:t>
            </a:r>
          </a:p>
          <a:p>
            <a:pPr>
              <a:buFont typeface="+mj-lt"/>
              <a:buAutoNum type="arabicPeriod"/>
            </a:pPr>
            <a:r>
              <a:rPr lang="en-IN" dirty="0"/>
              <a:t>Splitting the dataset into training and testing sets.</a:t>
            </a:r>
          </a:p>
          <a:p>
            <a:pPr>
              <a:buFont typeface="+mj-lt"/>
              <a:buAutoNum type="arabicPeriod"/>
            </a:pPr>
            <a:r>
              <a:rPr lang="en-IN" dirty="0"/>
              <a:t>Building and training an image captioning model using an encoder-decoder architecture. The encoder processes image features, and the decoder generates captions using LSTM cells.</a:t>
            </a:r>
          </a:p>
          <a:p>
            <a:endParaRPr lang="en-US" dirty="0"/>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pic>
        <p:nvPicPr>
          <p:cNvPr id="3" name="Picture 2"/>
          <p:cNvPicPr>
            <a:picLocks noChangeAspect="1"/>
          </p:cNvPicPr>
          <p:nvPr/>
        </p:nvPicPr>
        <p:blipFill>
          <a:blip r:embed="rId3"/>
          <a:stretch>
            <a:fillRect/>
          </a:stretch>
        </p:blipFill>
        <p:spPr>
          <a:xfrm>
            <a:off x="648585" y="1683420"/>
            <a:ext cx="5190229" cy="43239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1083265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smtClean="0">
                <a:solidFill>
                  <a:schemeClr val="tx1"/>
                </a:solidFill>
                <a:latin typeface="+mj-lt"/>
                <a:cs typeface="Times New Roman" pitchFamily="18" charset="0"/>
              </a:rPr>
              <a:t>RESULT AND ANALYSIS</a:t>
            </a: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a:xfrm>
            <a:off x="712381" y="1468758"/>
            <a:ext cx="11249247" cy="1438940"/>
          </a:xfrm>
        </p:spPr>
        <p:txBody>
          <a:bodyPr/>
          <a:lstStyle/>
          <a:p>
            <a:r>
              <a:rPr lang="en-IN" dirty="0"/>
              <a:t>The model is trained using the training set, and its performance is evaluated using the testing set. The evaluation includes calculating the BLEU-1 and BLEU-2 scores, which measure the similarity between predicted and actual captions. </a:t>
            </a:r>
            <a:endParaRPr lang="en-US" dirty="0"/>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pic>
        <p:nvPicPr>
          <p:cNvPr id="3" name="Picture 2"/>
          <p:cNvPicPr>
            <a:picLocks noChangeAspect="1"/>
          </p:cNvPicPr>
          <p:nvPr/>
        </p:nvPicPr>
        <p:blipFill>
          <a:blip r:embed="rId3"/>
          <a:stretch>
            <a:fillRect/>
          </a:stretch>
        </p:blipFill>
        <p:spPr>
          <a:xfrm>
            <a:off x="1010093" y="2559183"/>
            <a:ext cx="4953554" cy="391976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8" name="Straight Arrow Connector 7"/>
          <p:cNvCxnSpPr/>
          <p:nvPr/>
        </p:nvCxnSpPr>
        <p:spPr>
          <a:xfrm>
            <a:off x="3721395" y="3666025"/>
            <a:ext cx="2886432" cy="4959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ight Brace 9"/>
          <p:cNvSpPr/>
          <p:nvPr/>
        </p:nvSpPr>
        <p:spPr>
          <a:xfrm>
            <a:off x="5816009" y="2907698"/>
            <a:ext cx="791818" cy="622311"/>
          </a:xfrm>
          <a:prstGeom prst="rightBrace">
            <a:avLst>
              <a:gd name="adj1" fmla="val 8333"/>
              <a:gd name="adj2" fmla="val 53417"/>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3" name="TextBox 12"/>
          <p:cNvSpPr txBox="1"/>
          <p:nvPr/>
        </p:nvSpPr>
        <p:spPr>
          <a:xfrm>
            <a:off x="6607827" y="3043714"/>
            <a:ext cx="2519916" cy="369332"/>
          </a:xfrm>
          <a:prstGeom prst="rect">
            <a:avLst/>
          </a:prstGeom>
          <a:noFill/>
        </p:spPr>
        <p:txBody>
          <a:bodyPr wrap="square" rtlCol="0">
            <a:spAutoFit/>
          </a:bodyPr>
          <a:lstStyle/>
          <a:p>
            <a:r>
              <a:rPr lang="en-IN" dirty="0" smtClean="0"/>
              <a:t>Actual Output</a:t>
            </a:r>
            <a:endParaRPr lang="en-IN" dirty="0"/>
          </a:p>
        </p:txBody>
      </p:sp>
      <p:sp>
        <p:nvSpPr>
          <p:cNvPr id="15" name="TextBox 14"/>
          <p:cNvSpPr txBox="1"/>
          <p:nvPr/>
        </p:nvSpPr>
        <p:spPr>
          <a:xfrm>
            <a:off x="6554671" y="4017538"/>
            <a:ext cx="2407966" cy="369332"/>
          </a:xfrm>
          <a:prstGeom prst="rect">
            <a:avLst/>
          </a:prstGeom>
          <a:noFill/>
        </p:spPr>
        <p:txBody>
          <a:bodyPr wrap="square" rtlCol="0">
            <a:spAutoFit/>
          </a:bodyPr>
          <a:lstStyle/>
          <a:p>
            <a:r>
              <a:rPr lang="en-IN" dirty="0" smtClean="0"/>
              <a:t>Predicted Output</a:t>
            </a:r>
            <a:endParaRPr lang="en-IN" dirty="0"/>
          </a:p>
        </p:txBody>
      </p:sp>
    </p:spTree>
    <p:extLst>
      <p:ext uri="{BB962C8B-B14F-4D97-AF65-F5344CB8AC3E}">
        <p14:creationId xmlns:p14="http://schemas.microsoft.com/office/powerpoint/2010/main" val="20336859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smtClean="0">
                <a:solidFill>
                  <a:schemeClr val="tx1"/>
                </a:solidFill>
                <a:latin typeface="+mj-lt"/>
                <a:cs typeface="Times New Roman" pitchFamily="18" charset="0"/>
              </a:rPr>
              <a:t>RESULT AND ANALYSIS</a:t>
            </a:r>
            <a:endParaRPr lang="en-IN" sz="4000" b="1" dirty="0">
              <a:solidFill>
                <a:schemeClr val="tx1"/>
              </a:solidFill>
              <a:latin typeface="+mj-lt"/>
              <a:cs typeface="Times New Roman" pitchFamily="18" charset="0"/>
            </a:endParaRPr>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pic>
        <p:nvPicPr>
          <p:cNvPr id="5" name="Picture 4"/>
          <p:cNvPicPr>
            <a:picLocks noChangeAspect="1"/>
          </p:cNvPicPr>
          <p:nvPr/>
        </p:nvPicPr>
        <p:blipFill>
          <a:blip r:embed="rId4"/>
          <a:stretch>
            <a:fillRect/>
          </a:stretch>
        </p:blipFill>
        <p:spPr>
          <a:xfrm>
            <a:off x="782158" y="1422659"/>
            <a:ext cx="4767767" cy="34151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p:cNvPicPr>
            <a:picLocks noChangeAspect="1"/>
          </p:cNvPicPr>
          <p:nvPr/>
        </p:nvPicPr>
        <p:blipFill>
          <a:blip r:embed="rId5"/>
          <a:stretch>
            <a:fillRect/>
          </a:stretch>
        </p:blipFill>
        <p:spPr>
          <a:xfrm>
            <a:off x="6677247" y="1417370"/>
            <a:ext cx="4968871" cy="34204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Content Placeholder 6"/>
          <p:cNvSpPr>
            <a:spLocks noGrp="1"/>
          </p:cNvSpPr>
          <p:nvPr>
            <p:ph idx="1"/>
          </p:nvPr>
        </p:nvSpPr>
        <p:spPr>
          <a:xfrm>
            <a:off x="1382233" y="5053401"/>
            <a:ext cx="10125662" cy="1201480"/>
          </a:xfrm>
        </p:spPr>
        <p:txBody>
          <a:bodyPr>
            <a:normAutofit fontScale="92500" lnSpcReduction="20000"/>
          </a:bodyPr>
          <a:lstStyle/>
          <a:p>
            <a:r>
              <a:rPr lang="en-US" dirty="0"/>
              <a:t>BLEU-1: 0.534413</a:t>
            </a:r>
          </a:p>
          <a:p>
            <a:r>
              <a:rPr lang="en-US" dirty="0"/>
              <a:t>BLEU-2: </a:t>
            </a:r>
            <a:r>
              <a:rPr lang="en-US" dirty="0" smtClean="0"/>
              <a:t>0.307770</a:t>
            </a:r>
          </a:p>
          <a:p>
            <a:r>
              <a:rPr lang="en-IN" dirty="0"/>
              <a:t>The results show that the model is capable of generating captions for images, with the BLEU scores providing a quantitative measure of its performance.</a:t>
            </a:r>
            <a:endParaRPr lang="en-US" dirty="0"/>
          </a:p>
        </p:txBody>
      </p:sp>
    </p:spTree>
    <p:extLst>
      <p:ext uri="{BB962C8B-B14F-4D97-AF65-F5344CB8AC3E}">
        <p14:creationId xmlns:p14="http://schemas.microsoft.com/office/powerpoint/2010/main" val="19184568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1252606"/>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smtClean="0">
                <a:solidFill>
                  <a:schemeClr val="tx1"/>
                </a:solidFill>
                <a:latin typeface="+mj-lt"/>
                <a:cs typeface="Times New Roman" pitchFamily="18" charset="0"/>
              </a:rPr>
              <a:t>CONCLUSION AND FUTURE RECOMMENDATIONS</a:t>
            </a: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a:xfrm>
            <a:off x="1922411" y="2091068"/>
            <a:ext cx="9859092" cy="4384159"/>
          </a:xfrm>
        </p:spPr>
        <p:txBody>
          <a:bodyPr>
            <a:normAutofit/>
          </a:bodyPr>
          <a:lstStyle/>
          <a:p>
            <a:r>
              <a:rPr lang="en-IN" b="1" dirty="0"/>
              <a:t>In conclusion, </a:t>
            </a:r>
            <a:r>
              <a:rPr lang="en-IN" dirty="0"/>
              <a:t>this project has demonstrated the feasibility and effectiveness of using Convolutional Neural Networks (CNNs) for feature extraction and Long Short-Term Memory (LSTM) networks for text generation in the task of image captioning. By automatically generating descriptive captions for images, the system enhances accessibility and understanding for visually impaired individuals and others who may have difficulty interpreting images. The results achieved, with a </a:t>
            </a:r>
            <a:r>
              <a:rPr lang="en-IN" b="1" dirty="0"/>
              <a:t>BLEU-1 score of 0.534413 and BLEU-2 score of 0.307770</a:t>
            </a:r>
            <a:r>
              <a:rPr lang="en-IN" dirty="0"/>
              <a:t>, indicate the potential of the proposed approach in accurately describing image content</a:t>
            </a:r>
            <a:r>
              <a:rPr lang="en-IN" dirty="0" smtClean="0"/>
              <a:t>.</a:t>
            </a:r>
          </a:p>
          <a:p>
            <a:r>
              <a:rPr lang="en-IN" b="1" dirty="0" smtClean="0"/>
              <a:t>Future </a:t>
            </a:r>
            <a:r>
              <a:rPr lang="en-IN" b="1" dirty="0"/>
              <a:t>recommendations </a:t>
            </a:r>
            <a:r>
              <a:rPr lang="en-IN" dirty="0"/>
              <a:t>include exploring more advanced models, such as transformer-based architectures, and incorporating attention mechanisms to improve the quality of generated captions further. Additionally, fine-tuning the model on larger datasets and exploring different pre-trained models for feature extraction could lead to performance improvements.</a:t>
            </a:r>
            <a:endParaRPr lang="en-US" dirty="0"/>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20213697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smtClean="0">
                <a:solidFill>
                  <a:schemeClr val="tx1"/>
                </a:solidFill>
                <a:latin typeface="+mj-lt"/>
                <a:cs typeface="Times New Roman" pitchFamily="18" charset="0"/>
              </a:rPr>
              <a:t>DEMO VIDEO OF CODE</a:t>
            </a:r>
            <a:endParaRPr lang="en-IN" sz="4000" b="1" dirty="0">
              <a:solidFill>
                <a:schemeClr val="tx1"/>
              </a:solidFill>
              <a:latin typeface="+mj-lt"/>
              <a:cs typeface="Times New Roman" pitchFamily="18" charset="0"/>
            </a:endParaRPr>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pic>
        <p:nvPicPr>
          <p:cNvPr id="5" name="Code video_Tri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608410" y="1633870"/>
            <a:ext cx="8012363" cy="4256568"/>
          </a:xfrm>
        </p:spPr>
      </p:pic>
    </p:spTree>
    <p:extLst>
      <p:ext uri="{BB962C8B-B14F-4D97-AF65-F5344CB8AC3E}">
        <p14:creationId xmlns:p14="http://schemas.microsoft.com/office/powerpoint/2010/main" val="12260145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dirty="0" smtClean="0">
                <a:solidFill>
                  <a:schemeClr val="tx1"/>
                </a:solidFill>
                <a:latin typeface="+mj-lt"/>
                <a:cs typeface="Times New Roman" pitchFamily="18" charset="0"/>
              </a:rPr>
              <a:t>GITHUB LINK</a:t>
            </a:r>
            <a:endParaRPr lang="en-IN" sz="4000" b="1" dirty="0">
              <a:solidFill>
                <a:schemeClr val="tx1"/>
              </a:solidFill>
              <a:latin typeface="+mj-lt"/>
              <a:cs typeface="Times New Roman" pitchFamily="18" charset="0"/>
            </a:endParaRPr>
          </a:p>
        </p:txBody>
      </p:sp>
      <p:sp>
        <p:nvSpPr>
          <p:cNvPr id="7" name="Content Placeholder 6"/>
          <p:cNvSpPr>
            <a:spLocks noGrp="1"/>
          </p:cNvSpPr>
          <p:nvPr>
            <p:ph idx="1"/>
          </p:nvPr>
        </p:nvSpPr>
        <p:spPr>
          <a:xfrm>
            <a:off x="2631742" y="1857153"/>
            <a:ext cx="8915400" cy="3777622"/>
          </a:xfrm>
        </p:spPr>
        <p:txBody>
          <a:bodyPr/>
          <a:lstStyle/>
          <a:p>
            <a:r>
              <a:rPr lang="en-US" sz="2400" b="1" dirty="0"/>
              <a:t>GitHub link: </a:t>
            </a:r>
            <a:r>
              <a:rPr lang="en-US" dirty="0">
                <a:hlinkClick r:id="rId2"/>
              </a:rPr>
              <a:t>https://</a:t>
            </a:r>
            <a:r>
              <a:rPr lang="en-US" dirty="0" smtClean="0">
                <a:hlinkClick r:id="rId2"/>
              </a:rPr>
              <a:t>github.com/Suhaas-Suran/Image-Captioning</a:t>
            </a:r>
            <a:endParaRPr lang="en-US" dirty="0" smtClean="0"/>
          </a:p>
          <a:p>
            <a:r>
              <a:rPr lang="en-US" sz="2400" b="1" dirty="0" smtClean="0"/>
              <a:t>The above link contains:</a:t>
            </a:r>
          </a:p>
          <a:p>
            <a:pPr>
              <a:buFont typeface="+mj-lt"/>
              <a:buAutoNum type="arabicPeriod"/>
            </a:pPr>
            <a:r>
              <a:rPr lang="en-US" dirty="0" smtClean="0"/>
              <a:t>README </a:t>
            </a:r>
            <a:r>
              <a:rPr lang="en-US" dirty="0"/>
              <a:t>file</a:t>
            </a:r>
          </a:p>
          <a:p>
            <a:pPr>
              <a:buFont typeface="+mj-lt"/>
              <a:buAutoNum type="arabicPeriod"/>
            </a:pPr>
            <a:r>
              <a:rPr lang="en-US" dirty="0"/>
              <a:t>PPT</a:t>
            </a:r>
          </a:p>
          <a:p>
            <a:pPr>
              <a:buFont typeface="+mj-lt"/>
              <a:buAutoNum type="arabicPeriod"/>
            </a:pPr>
            <a:r>
              <a:rPr lang="en-US" dirty="0"/>
              <a:t>Code</a:t>
            </a:r>
          </a:p>
          <a:p>
            <a:pPr marL="0" indent="0">
              <a:buNone/>
            </a:pPr>
            <a:r>
              <a:rPr lang="en-US" dirty="0" smtClean="0"/>
              <a:t/>
            </a:r>
            <a:br>
              <a:rPr lang="en-US" dirty="0" smtClean="0"/>
            </a:br>
            <a:endParaRPr lang="en-US" dirty="0" smtClean="0"/>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3284291154"/>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376</TotalTime>
  <Words>561</Words>
  <Application>Microsoft Office PowerPoint</Application>
  <PresentationFormat>Widescreen</PresentationFormat>
  <Paragraphs>55</Paragraphs>
  <Slides>10</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Century Gothic</vt:lpstr>
      <vt:lpstr>Söhne</vt:lpstr>
      <vt:lpstr>Times New Roman</vt:lpstr>
      <vt:lpstr>Wingdings 3</vt:lpstr>
      <vt:lpstr>Wisp</vt:lpstr>
      <vt:lpstr>PowerPoint Presentation</vt:lpstr>
      <vt:lpstr>CONTENTS</vt:lpstr>
      <vt:lpstr>INTRODUCTION AND MOTIVATION</vt:lpstr>
      <vt:lpstr>METHODOLOGY AND APPROACH</vt:lpstr>
      <vt:lpstr>RESULT AND ANALYSIS</vt:lpstr>
      <vt:lpstr>RESULT AND ANALYSIS</vt:lpstr>
      <vt:lpstr>CONCLUSION AND FUTURE RECOMMENDATIONS</vt:lpstr>
      <vt:lpstr>DEMO VIDEO OF CODE</vt:lpstr>
      <vt:lpstr>GITHUB LINK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Ujwal M</dc:creator>
  <cp:lastModifiedBy>IGS</cp:lastModifiedBy>
  <cp:revision>43</cp:revision>
  <dcterms:created xsi:type="dcterms:W3CDTF">2020-11-02T14:13:19Z</dcterms:created>
  <dcterms:modified xsi:type="dcterms:W3CDTF">2024-04-07T07:27:14Z</dcterms:modified>
</cp:coreProperties>
</file>